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so" initials="O" lastIdx="2" clrIdx="0">
    <p:extLst>
      <p:ext uri="{19B8F6BF-5375-455C-9EA6-DF929625EA0E}">
        <p15:presenceInfo xmlns:p15="http://schemas.microsoft.com/office/powerpoint/2012/main" userId="787b1d73742cef7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1-22T12:14:10.736" idx="1">
    <p:pos x="10" y="10"/>
    <p:text>BENVENUTO CELLINI</p:text>
    <p:extLst>
      <p:ext uri="{C676402C-5697-4E1C-873F-D02D1690AC5C}">
        <p15:threadingInfo xmlns:p15="http://schemas.microsoft.com/office/powerpoint/2012/main" timeZoneBias="-60"/>
      </p:ext>
    </p:extLst>
  </p:cm>
  <p:cm authorId="1" dt="2025-01-22T12:15:07.788" idx="2">
    <p:pos x="10" y="146"/>
    <p:text>PERSEO CON TESTA DI MEDUSA</p:text>
    <p:extLst>
      <p:ext uri="{C676402C-5697-4E1C-873F-D02D1690AC5C}">
        <p15:threadingInfo xmlns:p15="http://schemas.microsoft.com/office/powerpoint/2012/main" timeZoneBias="-60">
          <p15:parentCm authorId="1" idx="1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73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34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86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11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0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18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777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82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395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5751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631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AE0F9-8AAC-49E2-902D-671A3517DAFB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1EE1D-D669-404C-876B-62C68BC8A6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71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9600" dirty="0" smtClean="0">
                <a:solidFill>
                  <a:srgbClr val="FF0000"/>
                </a:solidFill>
                <a:latin typeface="Newborough" panose="020B0500000000000000" pitchFamily="34" charset="0"/>
              </a:rPr>
              <a:t>IL MEDIOEVO</a:t>
            </a:r>
            <a:endParaRPr lang="it-IT" sz="9600" dirty="0">
              <a:solidFill>
                <a:srgbClr val="FF0000"/>
              </a:solidFill>
              <a:latin typeface="Newborough" panose="020B0500000000000000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5794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Compagnia 1016 del Drago, dell’Orso e del Cinghiale</a:t>
            </a:r>
          </a:p>
          <a:p>
            <a:endParaRPr lang="it-IT" sz="3600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499" y="4580313"/>
            <a:ext cx="1522333" cy="18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5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49"/>
            <a:ext cx="10515600" cy="61929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-La cucina e i cuochi itineranti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Gli umori: </a:t>
            </a:r>
            <a:r>
              <a:rPr lang="it-IT" b="1" dirty="0" err="1">
                <a:solidFill>
                  <a:srgbClr val="FF0000"/>
                </a:solidFill>
              </a:rPr>
              <a:t>flegma</a:t>
            </a:r>
            <a:r>
              <a:rPr lang="it-IT" dirty="0"/>
              <a:t> (che ha sede nel cervello), </a:t>
            </a:r>
            <a:r>
              <a:rPr lang="it-IT" b="1" dirty="0">
                <a:solidFill>
                  <a:srgbClr val="FF0000"/>
                </a:solidFill>
              </a:rPr>
              <a:t>sangue</a:t>
            </a:r>
            <a:r>
              <a:rPr lang="it-IT" dirty="0"/>
              <a:t> (con sede nel cuore), 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</a:rPr>
              <a:t>bile </a:t>
            </a:r>
            <a:r>
              <a:rPr lang="it-IT" b="1" dirty="0">
                <a:solidFill>
                  <a:srgbClr val="FF0000"/>
                </a:solidFill>
              </a:rPr>
              <a:t>gialla</a:t>
            </a:r>
            <a:r>
              <a:rPr lang="it-IT" dirty="0"/>
              <a:t> (nel fegato) e </a:t>
            </a:r>
            <a:r>
              <a:rPr lang="it-IT" b="1" dirty="0">
                <a:solidFill>
                  <a:srgbClr val="FF0000"/>
                </a:solidFill>
              </a:rPr>
              <a:t>bile nera </a:t>
            </a:r>
            <a:r>
              <a:rPr lang="it-IT" dirty="0"/>
              <a:t>(nella milza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endParaRPr lang="it-IT" sz="1000" dirty="0" smtClean="0"/>
          </a:p>
          <a:p>
            <a:pPr marL="0" indent="0">
              <a:buNone/>
            </a:pPr>
            <a:r>
              <a:rPr lang="it-IT" dirty="0" smtClean="0"/>
              <a:t>La conservazione dolce o salata; affumicatura</a:t>
            </a:r>
          </a:p>
          <a:p>
            <a:pPr marL="0" indent="0">
              <a:buNone/>
            </a:pPr>
            <a:endParaRPr lang="it-IT" sz="1000" dirty="0" smtClean="0"/>
          </a:p>
          <a:p>
            <a:pPr marL="0" indent="0">
              <a:buNone/>
            </a:pPr>
            <a:r>
              <a:rPr lang="it-IT" dirty="0" smtClean="0"/>
              <a:t>I cereali e il grano (cambiamenti climatici e piccola glaciazione)</a:t>
            </a:r>
          </a:p>
          <a:p>
            <a:pPr marL="0" indent="0">
              <a:buNone/>
            </a:pPr>
            <a:r>
              <a:rPr lang="it-IT" dirty="0" smtClean="0"/>
              <a:t>Gli ortaggi</a:t>
            </a:r>
          </a:p>
          <a:p>
            <a:pPr marL="0" indent="0">
              <a:buNone/>
            </a:pPr>
            <a:r>
              <a:rPr lang="it-IT" dirty="0" smtClean="0"/>
              <a:t>Animali avicoli, Selvaggina, Carne</a:t>
            </a:r>
          </a:p>
          <a:p>
            <a:pPr marL="0" indent="0">
              <a:buNone/>
            </a:pPr>
            <a:r>
              <a:rPr lang="it-IT" dirty="0" smtClean="0"/>
              <a:t>Zuppe; il paiolo e il fuoco vivo</a:t>
            </a:r>
          </a:p>
          <a:p>
            <a:pPr marL="0" indent="0">
              <a:buNone/>
            </a:pPr>
            <a:r>
              <a:rPr lang="it-IT" dirty="0" smtClean="0"/>
              <a:t>Street </a:t>
            </a:r>
            <a:r>
              <a:rPr lang="it-IT" dirty="0" err="1" smtClean="0"/>
              <a:t>food</a:t>
            </a:r>
            <a:r>
              <a:rPr lang="it-IT" dirty="0" smtClean="0"/>
              <a:t> – forni comuni – mulini e frantoi</a:t>
            </a:r>
          </a:p>
          <a:p>
            <a:pPr marL="0" indent="0">
              <a:buNone/>
            </a:pPr>
            <a:endParaRPr lang="it-IT" sz="1000" dirty="0" smtClean="0"/>
          </a:p>
          <a:p>
            <a:pPr marL="0" indent="0">
              <a:buNone/>
            </a:pPr>
            <a:r>
              <a:rPr lang="it-IT" dirty="0" smtClean="0"/>
              <a:t>Il problema del camino</a:t>
            </a: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dirty="0" smtClean="0"/>
              <a:t>L’acqua potabile e le bevande medievali</a:t>
            </a:r>
          </a:p>
          <a:p>
            <a:pPr marL="0" indent="0">
              <a:buNone/>
            </a:pPr>
            <a:endParaRPr lang="it-IT" sz="800" dirty="0"/>
          </a:p>
          <a:p>
            <a:pPr marL="0" indent="0">
              <a:buNone/>
            </a:pPr>
            <a:r>
              <a:rPr lang="it-IT" dirty="0" smtClean="0"/>
              <a:t>La dieta a modo loro…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69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274321"/>
            <a:ext cx="10515600" cy="62844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-I mestieri</a:t>
            </a:r>
          </a:p>
          <a:p>
            <a:pPr marL="0" indent="0">
              <a:buNone/>
            </a:pPr>
            <a:r>
              <a:rPr lang="it-IT" b="1" dirty="0" smtClean="0"/>
              <a:t>(ora </a:t>
            </a:r>
            <a:r>
              <a:rPr lang="it-IT" b="1" dirty="0" err="1" smtClean="0"/>
              <a:t>labora</a:t>
            </a:r>
            <a:r>
              <a:rPr lang="it-IT" b="1" dirty="0" smtClean="0"/>
              <a:t>, pugna)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Contadino: la rivoluzione agricola</a:t>
            </a:r>
          </a:p>
          <a:p>
            <a:pPr marL="0" indent="0">
              <a:buNone/>
            </a:pPr>
            <a:r>
              <a:rPr lang="it-IT" dirty="0" smtClean="0"/>
              <a:t>Padrone: dalla concessione amministrativa all’eredità del feudo</a:t>
            </a:r>
          </a:p>
          <a:p>
            <a:pPr marL="0" indent="0">
              <a:buNone/>
            </a:pPr>
            <a:r>
              <a:rPr lang="it-IT" dirty="0" smtClean="0"/>
              <a:t>Artigiano: verso le corporazioni e l’inurbamento</a:t>
            </a:r>
          </a:p>
          <a:p>
            <a:pPr marL="0" indent="0">
              <a:buNone/>
            </a:pPr>
            <a:r>
              <a:rPr lang="it-IT" dirty="0" smtClean="0"/>
              <a:t>Chierico: vocazioni e cadetti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Artisti, menestrelli, giullari, cantastorie, cuochi…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Gilde e corporazioni</a:t>
            </a:r>
          </a:p>
          <a:p>
            <a:pPr marL="0" indent="0">
              <a:buNone/>
            </a:pPr>
            <a:r>
              <a:rPr lang="it-IT" dirty="0" smtClean="0"/>
              <a:t>Mercanti e prestatori, diplomatici, legati, missi, ambasciatori, funzionari</a:t>
            </a:r>
          </a:p>
          <a:p>
            <a:pPr marL="0" indent="0">
              <a:buNone/>
            </a:pPr>
            <a:r>
              <a:rPr lang="it-IT" dirty="0" smtClean="0"/>
              <a:t>Banchieri e usurai: lettere di credito e i pagamenti a distanza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Soldati e cavalieri, capitani di ventura, mercenari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 poveri e i malati: le opere di carità e i </a:t>
            </a:r>
            <a:r>
              <a:rPr lang="it-IT" dirty="0" err="1" smtClean="0"/>
              <a:t>lazzareti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755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274321"/>
            <a:ext cx="10515600" cy="6284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-Suppellettili, arredi …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I mobili a scomparsa stile IKEA</a:t>
            </a:r>
          </a:p>
          <a:p>
            <a:pPr marL="0" indent="0">
              <a:buNone/>
            </a:pPr>
            <a:r>
              <a:rPr lang="it-IT" dirty="0" smtClean="0"/>
              <a:t>Pagliericci, amache: tutti insieme</a:t>
            </a:r>
          </a:p>
          <a:p>
            <a:pPr marL="0" indent="0">
              <a:buNone/>
            </a:pPr>
            <a:r>
              <a:rPr lang="it-IT" dirty="0" smtClean="0"/>
              <a:t>Focolare? Panni alle finestre; il riscaldamento</a:t>
            </a:r>
          </a:p>
          <a:p>
            <a:pPr marL="0" indent="0">
              <a:buNone/>
            </a:pPr>
            <a:r>
              <a:rPr lang="it-IT" dirty="0" smtClean="0"/>
              <a:t>Vetro, terracotta, metallo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utensili e sviluppo tecnologico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49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-la società feudale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Una scala che non sale a compartimenti stagni</a:t>
            </a:r>
          </a:p>
          <a:p>
            <a:pPr marL="0" indent="0">
              <a:buNone/>
            </a:pPr>
            <a:r>
              <a:rPr lang="it-IT" dirty="0" smtClean="0"/>
              <a:t>Il matrimonio</a:t>
            </a:r>
          </a:p>
          <a:p>
            <a:pPr marL="0" indent="0">
              <a:buNone/>
            </a:pPr>
            <a:r>
              <a:rPr lang="it-IT" dirty="0" smtClean="0"/>
              <a:t>La piramide sociale</a:t>
            </a:r>
          </a:p>
          <a:p>
            <a:pPr marL="0" indent="0">
              <a:buNone/>
            </a:pPr>
            <a:r>
              <a:rPr lang="it-IT" dirty="0" smtClean="0"/>
              <a:t>Nobili, contadini e preti</a:t>
            </a:r>
          </a:p>
          <a:p>
            <a:pPr marL="0" indent="0">
              <a:buNone/>
            </a:pPr>
            <a:r>
              <a:rPr lang="it-IT" dirty="0" smtClean="0"/>
              <a:t>La terra al centro</a:t>
            </a:r>
          </a:p>
          <a:p>
            <a:pPr marL="0" indent="0">
              <a:buNone/>
            </a:pPr>
            <a:r>
              <a:rPr lang="it-IT" dirty="0" smtClean="0"/>
              <a:t>Papa e Imperatore</a:t>
            </a:r>
          </a:p>
          <a:p>
            <a:pPr marL="0" indent="0">
              <a:buNone/>
            </a:pPr>
            <a:r>
              <a:rPr lang="it-IT" dirty="0" smtClean="0"/>
              <a:t>Dio e la Bibbia</a:t>
            </a:r>
          </a:p>
          <a:p>
            <a:pPr marL="0" indent="0">
              <a:buNone/>
            </a:pPr>
            <a:r>
              <a:rPr lang="it-IT" dirty="0" smtClean="0"/>
              <a:t>La scomunica</a:t>
            </a:r>
          </a:p>
          <a:p>
            <a:pPr marL="0" indent="0">
              <a:buNone/>
            </a:pPr>
            <a:r>
              <a:rPr lang="it-IT" dirty="0" smtClean="0"/>
              <a:t>La borghesia si insinua e destabilizza le regole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61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588541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/>
              <a:t>-Il </a:t>
            </a:r>
            <a:r>
              <a:rPr lang="it-IT" b="1" u="sng" dirty="0" smtClean="0"/>
              <a:t>rapporto vassallatico</a:t>
            </a:r>
          </a:p>
          <a:p>
            <a:pPr marL="0" indent="0">
              <a:buNone/>
            </a:pPr>
            <a:r>
              <a:rPr lang="it-IT" dirty="0" smtClean="0"/>
              <a:t>Dall’amministrazione all’eredità</a:t>
            </a:r>
          </a:p>
          <a:p>
            <a:pPr marL="0" indent="0">
              <a:buNone/>
            </a:pPr>
            <a:r>
              <a:rPr lang="it-IT" i="1" dirty="0" smtClean="0"/>
              <a:t>Il giuramento vassallatico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  <p:sp>
        <p:nvSpPr>
          <p:cNvPr id="2" name="Triangolo isoscele 1"/>
          <p:cNvSpPr/>
          <p:nvPr/>
        </p:nvSpPr>
        <p:spPr>
          <a:xfrm>
            <a:off x="2496501" y="3151420"/>
            <a:ext cx="2660073" cy="30590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352257" y="3081202"/>
            <a:ext cx="1232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imperatore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511403" y="4038551"/>
            <a:ext cx="91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vassallo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440198" y="5836526"/>
            <a:ext cx="1056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contadini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597558" y="3126194"/>
            <a:ext cx="504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oro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538843" y="4038551"/>
            <a:ext cx="64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ferro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518456" y="5836526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gleba</a:t>
            </a:r>
            <a:endParaRPr lang="it-IT" dirty="0"/>
          </a:p>
        </p:txBody>
      </p:sp>
      <p:cxnSp>
        <p:nvCxnSpPr>
          <p:cNvPr id="13" name="Connettore diritto 12"/>
          <p:cNvCxnSpPr/>
          <p:nvPr/>
        </p:nvCxnSpPr>
        <p:spPr>
          <a:xfrm>
            <a:off x="1273696" y="3749648"/>
            <a:ext cx="5270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/>
          <p:cNvCxnSpPr/>
          <p:nvPr/>
        </p:nvCxnSpPr>
        <p:spPr>
          <a:xfrm>
            <a:off x="1379912" y="4696786"/>
            <a:ext cx="5270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7483086" y="3126194"/>
            <a:ext cx="11957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protezione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604433" y="5836526"/>
            <a:ext cx="9530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foraggio</a:t>
            </a:r>
            <a:endParaRPr lang="it-IT" dirty="0"/>
          </a:p>
        </p:txBody>
      </p:sp>
      <p:sp>
        <p:nvSpPr>
          <p:cNvPr id="18" name="Freccia in giù 17"/>
          <p:cNvSpPr/>
          <p:nvPr/>
        </p:nvSpPr>
        <p:spPr>
          <a:xfrm>
            <a:off x="7604433" y="3682538"/>
            <a:ext cx="217843" cy="207818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in giù 18"/>
          <p:cNvSpPr/>
          <p:nvPr/>
        </p:nvSpPr>
        <p:spPr>
          <a:xfrm rot="10800000">
            <a:off x="8326411" y="3682538"/>
            <a:ext cx="217843" cy="207818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66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-La terra:</a:t>
            </a:r>
          </a:p>
          <a:p>
            <a:pPr marL="0" indent="0">
              <a:buNone/>
            </a:pPr>
            <a:r>
              <a:rPr lang="it-IT" dirty="0" smtClean="0"/>
              <a:t>Il centro dell’economia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Contratti feudali</a:t>
            </a:r>
          </a:p>
          <a:p>
            <a:pPr marL="0" indent="0">
              <a:buNone/>
            </a:pPr>
            <a:r>
              <a:rPr lang="it-IT" dirty="0" smtClean="0"/>
              <a:t>Servi e corvée</a:t>
            </a:r>
          </a:p>
          <a:p>
            <a:pPr marL="0" indent="0">
              <a:buNone/>
            </a:pPr>
            <a:r>
              <a:rPr lang="it-IT" dirty="0" err="1" smtClean="0"/>
              <a:t>Villae</a:t>
            </a:r>
            <a:r>
              <a:rPr lang="it-IT" dirty="0" smtClean="0"/>
              <a:t>, abbazie, castelli</a:t>
            </a:r>
          </a:p>
          <a:p>
            <a:pPr marL="0" indent="0">
              <a:buNone/>
            </a:pPr>
            <a:r>
              <a:rPr lang="it-IT" dirty="0" smtClean="0"/>
              <a:t>Decime, «doni», sequestri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Il campo, il pascolo, il bosco</a:t>
            </a:r>
          </a:p>
          <a:p>
            <a:pPr marL="0" indent="0">
              <a:buNone/>
            </a:pPr>
            <a:r>
              <a:rPr lang="it-IT" dirty="0" smtClean="0"/>
              <a:t>Fiumi, paludi, bonifiche</a:t>
            </a:r>
          </a:p>
          <a:p>
            <a:pPr marL="0" indent="0">
              <a:buNone/>
            </a:pPr>
            <a:r>
              <a:rPr lang="it-IT" dirty="0" smtClean="0"/>
              <a:t>Il maggese e il ciclo quinquennale</a:t>
            </a:r>
          </a:p>
          <a:p>
            <a:pPr marL="0" indent="0">
              <a:buNone/>
            </a:pPr>
            <a:r>
              <a:rPr lang="it-IT" dirty="0" smtClean="0"/>
              <a:t>Il vomere diagonale in ferro (Sali minerali e consumo del suolo)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45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49"/>
            <a:ext cx="10515600" cy="60101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-La Guerra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dovere del vassallo</a:t>
            </a:r>
          </a:p>
          <a:p>
            <a:pPr marL="0" indent="0">
              <a:buNone/>
            </a:pPr>
            <a:r>
              <a:rPr lang="it-IT" dirty="0" smtClean="0"/>
              <a:t>La leva dei contadini</a:t>
            </a:r>
          </a:p>
          <a:p>
            <a:pPr marL="0" indent="0">
              <a:buNone/>
            </a:pPr>
            <a:r>
              <a:rPr lang="it-IT" dirty="0" smtClean="0"/>
              <a:t>Armare il quinto</a:t>
            </a:r>
          </a:p>
          <a:p>
            <a:pPr marL="0" indent="0">
              <a:buNone/>
            </a:pPr>
            <a:r>
              <a:rPr lang="it-IT" dirty="0" smtClean="0"/>
              <a:t>L’equipaggiamento del contadino</a:t>
            </a:r>
          </a:p>
          <a:p>
            <a:pPr marL="0" indent="0">
              <a:buNone/>
            </a:pPr>
            <a:r>
              <a:rPr lang="it-IT" dirty="0" smtClean="0"/>
              <a:t>Il ferro dei </a:t>
            </a:r>
            <a:r>
              <a:rPr lang="it-IT" dirty="0" smtClean="0"/>
              <a:t>cavalieri e  dei fabbri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Fanteria, </a:t>
            </a:r>
            <a:r>
              <a:rPr lang="it-IT" dirty="0" err="1" smtClean="0"/>
              <a:t>arcieria</a:t>
            </a:r>
            <a:r>
              <a:rPr lang="it-IT" dirty="0" smtClean="0"/>
              <a:t>, cavalleria e … i disperati</a:t>
            </a:r>
          </a:p>
          <a:p>
            <a:pPr marL="0" indent="0">
              <a:buNone/>
            </a:pPr>
            <a:r>
              <a:rPr lang="it-IT" dirty="0" smtClean="0"/>
              <a:t>Gli assedi, malattie, saccheggi, spartizione</a:t>
            </a:r>
          </a:p>
          <a:p>
            <a:pPr marL="0" indent="0">
              <a:buNone/>
            </a:pPr>
            <a:r>
              <a:rPr lang="it-IT" dirty="0" smtClean="0"/>
              <a:t>L’esercito in marcia: cariaggi, foraggiamenti, «divertimenti» </a:t>
            </a:r>
            <a:r>
              <a:rPr lang="it-IT" sz="1900" dirty="0" smtClean="0"/>
              <a:t>il divieto di giocare a dadi…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Tecniche e strategie (lancia in seconda fila…)</a:t>
            </a:r>
          </a:p>
          <a:p>
            <a:pPr marL="0" indent="0">
              <a:buNone/>
            </a:pPr>
            <a:r>
              <a:rPr lang="it-IT" dirty="0" smtClean="0"/>
              <a:t>Mercenari e capitani di ventura</a:t>
            </a:r>
          </a:p>
          <a:p>
            <a:pPr marL="0" indent="0">
              <a:buNone/>
            </a:pPr>
            <a:r>
              <a:rPr lang="it-IT" dirty="0" smtClean="0"/>
              <a:t>Le crociate!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70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60433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-L’armatura e le armi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Ferro, cuoio, … o anche niente</a:t>
            </a:r>
          </a:p>
          <a:p>
            <a:pPr marL="0" indent="0">
              <a:buNone/>
            </a:pPr>
            <a:r>
              <a:rPr lang="it-IT" dirty="0" smtClean="0"/>
              <a:t>Sviluppo delle protezioni</a:t>
            </a:r>
          </a:p>
          <a:p>
            <a:pPr marL="0" indent="0">
              <a:buNone/>
            </a:pPr>
            <a:r>
              <a:rPr lang="it-IT" dirty="0" smtClean="0"/>
              <a:t>Brigantina, pettorale, gambale, schinieri, cannoni, elmi, </a:t>
            </a:r>
          </a:p>
          <a:p>
            <a:pPr marL="0" indent="0">
              <a:buNone/>
            </a:pPr>
            <a:r>
              <a:rPr lang="it-IT" dirty="0" err="1" smtClean="0"/>
              <a:t>Gambeson</a:t>
            </a:r>
            <a:r>
              <a:rPr lang="it-IT" dirty="0" smtClean="0"/>
              <a:t>, borchie… scudi e umboni, brocchiere.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Fabbri e maniscalchi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Spaccare anziché tagliare</a:t>
            </a:r>
          </a:p>
          <a:p>
            <a:pPr marL="0" indent="0">
              <a:buNone/>
            </a:pPr>
            <a:r>
              <a:rPr lang="it-IT" dirty="0" smtClean="0"/>
              <a:t>Mazzafrusti, spade, stocchi, alabarde ed asce, archi, …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Pietre e bastoni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1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565266" y="182881"/>
            <a:ext cx="10507287" cy="4438995"/>
          </a:xfrm>
        </p:spPr>
        <p:txBody>
          <a:bodyPr>
            <a:normAutofit fontScale="90000"/>
          </a:bodyPr>
          <a:lstStyle/>
          <a:p>
            <a:pPr lvl="0"/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200" dirty="0" smtClean="0"/>
              <a:t>-</a:t>
            </a:r>
            <a:r>
              <a:rPr lang="it-IT" sz="2200" dirty="0" smtClean="0"/>
              <a:t>Il medioevo; </a:t>
            </a:r>
            <a:r>
              <a:rPr lang="it-IT" sz="2200" dirty="0"/>
              <a:t>definizione e luoghi comuni</a:t>
            </a:r>
            <a:br>
              <a:rPr lang="it-IT" sz="2200" dirty="0"/>
            </a:br>
            <a:r>
              <a:rPr lang="it-IT" sz="2200" dirty="0" smtClean="0"/>
              <a:t>-I </a:t>
            </a:r>
            <a:r>
              <a:rPr lang="it-IT" sz="2200" dirty="0"/>
              <a:t>cosiddetti “secoli bui”, personaggi e scoperte</a:t>
            </a:r>
            <a:br>
              <a:rPr lang="it-IT" sz="2200" dirty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>-Architettura </a:t>
            </a:r>
            <a:r>
              <a:rPr lang="it-IT" sz="2200" dirty="0"/>
              <a:t>sacra e </a:t>
            </a:r>
            <a:r>
              <a:rPr lang="it-IT" sz="2200" dirty="0" smtClean="0"/>
              <a:t>civile</a:t>
            </a: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>-Le città</a:t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>-Vestiario</a:t>
            </a:r>
            <a:r>
              <a:rPr lang="it-IT" sz="2200" dirty="0"/>
              <a:t>, suppellettili, cucina</a:t>
            </a:r>
            <a:br>
              <a:rPr lang="it-IT" sz="2200" dirty="0"/>
            </a:br>
            <a:r>
              <a:rPr lang="it-IT" sz="2200" dirty="0" smtClean="0"/>
              <a:t>-I mestieri</a:t>
            </a:r>
            <a:br>
              <a:rPr lang="it-IT" sz="2200" dirty="0" smtClean="0"/>
            </a:br>
            <a:r>
              <a:rPr lang="it-IT" sz="2200" dirty="0"/>
              <a:t/>
            </a:r>
            <a:br>
              <a:rPr lang="it-IT" sz="2200" dirty="0"/>
            </a:br>
            <a:r>
              <a:rPr lang="it-IT" sz="2200" dirty="0" smtClean="0"/>
              <a:t>-La </a:t>
            </a:r>
            <a:r>
              <a:rPr lang="it-IT" sz="2200" dirty="0"/>
              <a:t>società feudale, la terra, i rapporti vassallatici</a:t>
            </a:r>
            <a:br>
              <a:rPr lang="it-IT" sz="2200" dirty="0"/>
            </a:br>
            <a:r>
              <a:rPr lang="it-IT" sz="2200" dirty="0" smtClean="0"/>
              <a:t>-La </a:t>
            </a:r>
            <a:r>
              <a:rPr lang="it-IT" sz="2200" dirty="0"/>
              <a:t>guerra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83" y="4272742"/>
            <a:ext cx="1831009" cy="216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7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6" y="423950"/>
            <a:ext cx="7492077" cy="3076365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/>
              <a:t>-Il medioevo; definizione e luoghi comuni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  <p:sp>
        <p:nvSpPr>
          <p:cNvPr id="2" name="Freccia a destra 1"/>
          <p:cNvSpPr/>
          <p:nvPr/>
        </p:nvSpPr>
        <p:spPr>
          <a:xfrm>
            <a:off x="1529542" y="3665913"/>
            <a:ext cx="6475614" cy="4655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818015" y="2078182"/>
            <a:ext cx="74814" cy="1704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453506" y="2070173"/>
            <a:ext cx="74814" cy="1704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145772" y="3333576"/>
            <a:ext cx="159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ANTICA ROMA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732319" y="3315079"/>
            <a:ext cx="1730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RINASCIMENTO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807965" y="2452863"/>
            <a:ext cx="1730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MEDIO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EVO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476 - 1492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olonna Greco roman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97" y="1809155"/>
            <a:ext cx="1261377" cy="161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953" y="1894308"/>
            <a:ext cx="1055204" cy="140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1671782" y="4701309"/>
            <a:ext cx="6273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AVICENNA, AVERROE’ – CLASSICI GRECI (PLATONE, ARISTOTELE…)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78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DANTE, LEONARDO, CASTIGLIONE, BEATO ANGELICO</a:t>
            </a:r>
          </a:p>
          <a:p>
            <a:pPr marL="0" indent="0">
              <a:buNone/>
            </a:pPr>
            <a:r>
              <a:rPr lang="it-IT" dirty="0" smtClean="0"/>
              <a:t>PETRARCA, MASACCIO, TOMMASO D’AQUINO, PIETRO ABELARDO</a:t>
            </a:r>
          </a:p>
          <a:p>
            <a:pPr marL="0" indent="0">
              <a:buNone/>
            </a:pPr>
            <a:r>
              <a:rPr lang="it-IT" dirty="0" smtClean="0"/>
              <a:t>BOCCACCIO, ANSELMO DA CANTERBURY, SAN FRANCESCO</a:t>
            </a:r>
          </a:p>
          <a:p>
            <a:pPr marL="0" indent="0">
              <a:buNone/>
            </a:pPr>
            <a:r>
              <a:rPr lang="it-IT" dirty="0" smtClean="0"/>
              <a:t>GIOTTO, BEOWULF, NIBELUNGENLIED, MIO CID, DONATELLO</a:t>
            </a:r>
          </a:p>
          <a:p>
            <a:pPr marL="0" indent="0">
              <a:buNone/>
            </a:pPr>
            <a:r>
              <a:rPr lang="it-IT" dirty="0" smtClean="0"/>
              <a:t>CIMABUE, MACHIAVELLI, ARIOSTO, CHANSON DE ROLAND</a:t>
            </a:r>
          </a:p>
          <a:p>
            <a:pPr marL="0" indent="0">
              <a:buNone/>
            </a:pPr>
            <a:r>
              <a:rPr lang="it-IT" dirty="0" smtClean="0"/>
              <a:t>RAFFAELLO, PINTURICCHIO, MICHELANGELO, BRUNELLESCHI, VERROCCHIO…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1389305" y="891832"/>
            <a:ext cx="6046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u="sng" dirty="0"/>
              <a:t>I cosiddetti “secoli bui”, personaggi e scoperte</a:t>
            </a:r>
          </a:p>
        </p:txBody>
      </p:sp>
    </p:spTree>
    <p:extLst>
      <p:ext uri="{BB962C8B-B14F-4D97-AF65-F5344CB8AC3E}">
        <p14:creationId xmlns:p14="http://schemas.microsoft.com/office/powerpoint/2010/main" val="320179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1372679" y="1473723"/>
            <a:ext cx="7731219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u="sng" dirty="0"/>
              <a:t>I cosiddetti “secoli bui”, personaggi e </a:t>
            </a:r>
            <a:r>
              <a:rPr lang="it-IT" sz="2400" b="1" u="sng" dirty="0" smtClean="0"/>
              <a:t>scoperte</a:t>
            </a:r>
          </a:p>
          <a:p>
            <a:endParaRPr lang="it-IT" sz="2400" b="1" u="sng" dirty="0"/>
          </a:p>
          <a:p>
            <a:r>
              <a:rPr lang="it-IT" sz="2400" dirty="0" smtClean="0"/>
              <a:t>VELA LATINA, BUSSOLA MAGNETICA, CARATTERI DA STAMPA</a:t>
            </a:r>
          </a:p>
          <a:p>
            <a:r>
              <a:rPr lang="it-IT" sz="2400" dirty="0" smtClean="0"/>
              <a:t>OROLOGIO MECCANICO, FINESTRE DI VETRO, OCCHIALI,</a:t>
            </a:r>
          </a:p>
          <a:p>
            <a:r>
              <a:rPr lang="it-IT" sz="2400" dirty="0" smtClean="0"/>
              <a:t>DISTILLATORE, ARATRO PESANTE, TORCHIO VINARIO, </a:t>
            </a:r>
          </a:p>
          <a:p>
            <a:r>
              <a:rPr lang="it-IT" sz="2400" dirty="0" smtClean="0"/>
              <a:t>GIOGO DA SPALLA, FERRO DI CAVALLO, POZZO ARTESIANO, </a:t>
            </a:r>
          </a:p>
          <a:p>
            <a:r>
              <a:rPr lang="it-IT" sz="2400" dirty="0" smtClean="0"/>
              <a:t>CARRIOLA, GRU, CAMINO, VOLTA A CROCERA, BOTTONI, </a:t>
            </a:r>
          </a:p>
          <a:p>
            <a:r>
              <a:rPr lang="it-IT" sz="2400" dirty="0" smtClean="0"/>
              <a:t>LAMINATOIO, CARTIERE, MULINO A MAREA, </a:t>
            </a:r>
          </a:p>
          <a:p>
            <a:r>
              <a:rPr lang="it-IT" sz="2400" dirty="0" smtClean="0"/>
              <a:t>MULINO A VENTO, MAGLIO IDRAULICO, MANOVELLA, </a:t>
            </a:r>
          </a:p>
          <a:p>
            <a:r>
              <a:rPr lang="it-IT" sz="2400" dirty="0" smtClean="0"/>
              <a:t>ALTOFORNO, FILIGRANA, UNIVERSITA’, NUMERI ARABI…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11131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6068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dirty="0" smtClean="0"/>
              <a:t>Architettura </a:t>
            </a:r>
            <a:r>
              <a:rPr lang="it-IT" b="1" dirty="0"/>
              <a:t>sacra </a:t>
            </a: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Romanico</a:t>
            </a:r>
          </a:p>
          <a:p>
            <a:pPr marL="0" indent="0">
              <a:buNone/>
            </a:pPr>
            <a:r>
              <a:rPr lang="it-IT" dirty="0"/>
              <a:t>G</a:t>
            </a:r>
            <a:r>
              <a:rPr lang="it-IT" dirty="0" smtClean="0"/>
              <a:t>otico</a:t>
            </a:r>
          </a:p>
          <a:p>
            <a:pPr marL="0" indent="0">
              <a:buNone/>
            </a:pPr>
            <a:r>
              <a:rPr lang="it-IT" dirty="0" err="1" smtClean="0"/>
              <a:t>Biblia</a:t>
            </a:r>
            <a:r>
              <a:rPr lang="it-IT" dirty="0" smtClean="0"/>
              <a:t> </a:t>
            </a:r>
            <a:r>
              <a:rPr lang="it-IT" dirty="0" err="1" smtClean="0"/>
              <a:t>pauperum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presenza di Dio</a:t>
            </a:r>
          </a:p>
          <a:p>
            <a:r>
              <a:rPr lang="it-IT" sz="1800" dirty="0" smtClean="0"/>
              <a:t>Calendario e feste</a:t>
            </a:r>
          </a:p>
          <a:p>
            <a:r>
              <a:rPr lang="it-IT" sz="1800" dirty="0" smtClean="0"/>
              <a:t>Timor Dei</a:t>
            </a:r>
          </a:p>
          <a:p>
            <a:pPr marL="0" indent="0">
              <a:buNone/>
            </a:pPr>
            <a:r>
              <a:rPr lang="it-IT" dirty="0" smtClean="0"/>
              <a:t>Consolidamento della Chiesa</a:t>
            </a:r>
          </a:p>
          <a:p>
            <a:r>
              <a:rPr lang="it-IT" sz="1800" dirty="0" smtClean="0"/>
              <a:t>San Benedetto da </a:t>
            </a:r>
            <a:r>
              <a:rPr lang="it-IT" sz="1800" dirty="0"/>
              <a:t>N</a:t>
            </a:r>
            <a:r>
              <a:rPr lang="it-IT" sz="1800" dirty="0" smtClean="0"/>
              <a:t>orcia</a:t>
            </a:r>
          </a:p>
          <a:p>
            <a:r>
              <a:rPr lang="it-IT" sz="1800" dirty="0" smtClean="0"/>
              <a:t>Bernard de </a:t>
            </a:r>
            <a:r>
              <a:rPr lang="it-IT" sz="1800" dirty="0" err="1" smtClean="0"/>
              <a:t>Clairvaux</a:t>
            </a:r>
            <a:endParaRPr lang="it-IT" sz="1800" dirty="0" smtClean="0"/>
          </a:p>
          <a:p>
            <a:r>
              <a:rPr lang="it-IT" sz="1800" dirty="0" smtClean="0"/>
              <a:t>Tommaso d’Aquino, Alberto magno, …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3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Architettura civile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Ricetti, masti, torri, mura, </a:t>
            </a:r>
            <a:r>
              <a:rPr lang="it-IT" dirty="0" err="1" smtClean="0"/>
              <a:t>caseforti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Broletti, palazzi, abitazioni</a:t>
            </a:r>
          </a:p>
          <a:p>
            <a:pPr marL="0" indent="0">
              <a:buNone/>
            </a:pPr>
            <a:r>
              <a:rPr lang="it-IT" dirty="0" smtClean="0"/>
              <a:t>Piazze, mercati, fiere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05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579397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Le città</a:t>
            </a:r>
          </a:p>
          <a:p>
            <a:pPr marL="0" indent="0">
              <a:buNone/>
            </a:pPr>
            <a:endParaRPr lang="it-IT" b="1" u="sng" dirty="0" smtClean="0"/>
          </a:p>
          <a:p>
            <a:pPr marL="0" indent="0">
              <a:buNone/>
            </a:pPr>
            <a:r>
              <a:rPr lang="it-IT" dirty="0"/>
              <a:t>L’abbandono della </a:t>
            </a:r>
            <a:r>
              <a:rPr lang="it-IT" dirty="0" smtClean="0"/>
              <a:t>terra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Posizione</a:t>
            </a:r>
          </a:p>
          <a:p>
            <a:pPr marL="0" indent="0">
              <a:buNone/>
            </a:pPr>
            <a:r>
              <a:rPr lang="it-IT" dirty="0" smtClean="0"/>
              <a:t>Comunicazioni</a:t>
            </a:r>
          </a:p>
          <a:p>
            <a:pPr marL="0" indent="0">
              <a:buNone/>
            </a:pPr>
            <a:r>
              <a:rPr lang="it-IT" dirty="0" smtClean="0"/>
              <a:t>Economia</a:t>
            </a:r>
          </a:p>
          <a:p>
            <a:pPr marL="0" indent="0">
              <a:buNone/>
            </a:pPr>
            <a:r>
              <a:rPr lang="it-IT" dirty="0" smtClean="0"/>
              <a:t>Potere (dal comune alla signoria)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Il borgo e la corte</a:t>
            </a:r>
          </a:p>
          <a:p>
            <a:pPr marL="0" indent="0">
              <a:buNone/>
            </a:pPr>
            <a:r>
              <a:rPr lang="it-IT" dirty="0" smtClean="0"/>
              <a:t>Borghesia e mestieri</a:t>
            </a:r>
          </a:p>
          <a:p>
            <a:pPr marL="0" indent="0">
              <a:buNone/>
            </a:pPr>
            <a:r>
              <a:rPr lang="it-IT" dirty="0" smtClean="0"/>
              <a:t>Aggregazione e difesa</a:t>
            </a:r>
          </a:p>
          <a:p>
            <a:pPr marL="0" indent="0">
              <a:buNone/>
            </a:pPr>
            <a:r>
              <a:rPr lang="it-IT" dirty="0" smtClean="0"/>
              <a:t>Sviluppo (corporazioni, Università, cattedrali…)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46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887" y="423950"/>
            <a:ext cx="10515600" cy="49965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b="1" u="sng" dirty="0" smtClean="0"/>
              <a:t>-Il vestiario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dirty="0" smtClean="0"/>
              <a:t>Contadino</a:t>
            </a:r>
          </a:p>
          <a:p>
            <a:pPr marL="0" indent="0">
              <a:buNone/>
            </a:pPr>
            <a:r>
              <a:rPr lang="it-IT" dirty="0" smtClean="0"/>
              <a:t>Borghese</a:t>
            </a:r>
          </a:p>
          <a:p>
            <a:pPr marL="0" indent="0">
              <a:buNone/>
            </a:pPr>
            <a:r>
              <a:rPr lang="it-IT" dirty="0" smtClean="0"/>
              <a:t>Nobile</a:t>
            </a:r>
          </a:p>
          <a:p>
            <a:pPr marL="0" indent="0">
              <a:buNone/>
            </a:pPr>
            <a:r>
              <a:rPr lang="it-IT" dirty="0" smtClean="0"/>
              <a:t>Chierico</a:t>
            </a:r>
          </a:p>
          <a:p>
            <a:pPr marL="0" indent="0">
              <a:buNone/>
            </a:pPr>
            <a:r>
              <a:rPr lang="it-IT" dirty="0" smtClean="0"/>
              <a:t>Uomo / donna</a:t>
            </a:r>
          </a:p>
          <a:p>
            <a:pPr marL="0" indent="0">
              <a:buNone/>
            </a:pPr>
            <a:r>
              <a:rPr lang="it-IT" dirty="0" smtClean="0"/>
              <a:t>Cavaliere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56" y="4804757"/>
            <a:ext cx="1480240" cy="175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955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132</Words>
  <Application>Microsoft Office PowerPoint</Application>
  <PresentationFormat>Widescreen</PresentationFormat>
  <Paragraphs>172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Newborough</vt:lpstr>
      <vt:lpstr>Tema di Office</vt:lpstr>
      <vt:lpstr>IL MEDIOEVO</vt:lpstr>
      <vt:lpstr> -Il medioevo; definizione e luoghi comuni -I cosiddetti “secoli bui”, personaggi e scoperte  -Architettura sacra e civile -Le città  -Vestiario, suppellettili, cucina -I mestieri  -La società feudale, la terra, i rapporti vassallatici -La guerra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MEDIOEVO</dc:title>
  <dc:creator>Orso</dc:creator>
  <cp:lastModifiedBy>Orso</cp:lastModifiedBy>
  <cp:revision>10</cp:revision>
  <dcterms:created xsi:type="dcterms:W3CDTF">2025-01-22T10:24:22Z</dcterms:created>
  <dcterms:modified xsi:type="dcterms:W3CDTF">2026-02-23T09:42:43Z</dcterms:modified>
</cp:coreProperties>
</file>